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65" r:id="rId4"/>
    <p:sldId id="257" r:id="rId5"/>
    <p:sldId id="258" r:id="rId6"/>
    <p:sldId id="267" r:id="rId7"/>
    <p:sldId id="259" r:id="rId8"/>
    <p:sldId id="266" r:id="rId9"/>
    <p:sldId id="261" r:id="rId10"/>
    <p:sldId id="268" r:id="rId11"/>
    <p:sldId id="262" r:id="rId12"/>
    <p:sldId id="260" r:id="rId13"/>
    <p:sldId id="263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60" d="100"/>
          <a:sy n="160" d="100"/>
        </p:scale>
        <p:origin x="-2148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31840" y="5085184"/>
            <a:ext cx="5637010" cy="882119"/>
          </a:xfrm>
        </p:spPr>
        <p:txBody>
          <a:bodyPr/>
          <a:lstStyle/>
          <a:p>
            <a:pPr algn="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980728"/>
            <a:ext cx="8327479" cy="3312368"/>
          </a:xfrm>
        </p:spPr>
        <p:txBody>
          <a:bodyPr/>
          <a:lstStyle/>
          <a:p>
            <a:pPr algn="ctr"/>
            <a:r>
              <a:rPr lang="ru-RU" sz="7200" dirty="0" smtClean="0">
                <a:solidFill>
                  <a:schemeClr val="accent1">
                    <a:lumMod val="75000"/>
                  </a:schemeClr>
                </a:solidFill>
              </a:rPr>
              <a:t>Знакомство с Уральскими промыслами</a:t>
            </a:r>
            <a:endParaRPr lang="ru-RU" sz="7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9490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928670"/>
            <a:ext cx="80010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</a:rPr>
              <a:t>Нижний </a:t>
            </a:r>
            <a:r>
              <a:rPr lang="ru-RU" sz="2000" dirty="0" smtClean="0">
                <a:solidFill>
                  <a:srgbClr val="002060"/>
                </a:solidFill>
              </a:rPr>
              <a:t>Тагил - крупнейший промышленный центр Урала является родиной русского расписного железного подноса. Искусство уральской лаковой росписи, зародившееся в 40-е годы </a:t>
            </a:r>
            <a:r>
              <a:rPr lang="en-US" sz="2000" dirty="0" smtClean="0">
                <a:solidFill>
                  <a:srgbClr val="002060"/>
                </a:solidFill>
              </a:rPr>
              <a:t>XVIII </a:t>
            </a:r>
            <a:r>
              <a:rPr lang="ru-RU" sz="2000" dirty="0" smtClean="0">
                <a:solidFill>
                  <a:srgbClr val="002060"/>
                </a:solidFill>
              </a:rPr>
              <a:t>столетия и активно развивающееся в </a:t>
            </a:r>
            <a:r>
              <a:rPr lang="en-US" sz="2000" dirty="0" smtClean="0">
                <a:solidFill>
                  <a:srgbClr val="002060"/>
                </a:solidFill>
              </a:rPr>
              <a:t>XXI, </a:t>
            </a:r>
            <a:r>
              <a:rPr lang="ru-RU" sz="2000" dirty="0" smtClean="0">
                <a:solidFill>
                  <a:srgbClr val="002060"/>
                </a:solidFill>
              </a:rPr>
              <a:t>обогатило художественную культуру России. В нем воплотился сплав высокого профессионального мастерства, кропотливого труда мастеров по металлу, стремление к прекрасному и талант народных живописцев.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images (6).jpg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6143636" y="1928802"/>
            <a:ext cx="2590800" cy="1762125"/>
          </a:xfrm>
        </p:spPr>
      </p:pic>
      <p:pic>
        <p:nvPicPr>
          <p:cNvPr id="7170" name="Picture 2" descr="C:\Documents and Settings\Admin\Мои документы\мои документы\для работы\каринки\Новая папка (6)\урало-сибирская роспись\images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48050" y="2409825"/>
            <a:ext cx="2247900" cy="2038350"/>
          </a:xfrm>
          <a:prstGeom prst="rect">
            <a:avLst/>
          </a:prstGeom>
          <a:noFill/>
        </p:spPr>
      </p:pic>
      <p:pic>
        <p:nvPicPr>
          <p:cNvPr id="7171" name="Picture 3" descr="C:\Documents and Settings\Admin\Мои документы\мои документы\для работы\каринки\Новая папка (6)\урало-сибирская роспись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1571612"/>
            <a:ext cx="2143125" cy="2143125"/>
          </a:xfrm>
          <a:prstGeom prst="rect">
            <a:avLst/>
          </a:prstGeom>
          <a:noFill/>
        </p:spPr>
      </p:pic>
      <p:pic>
        <p:nvPicPr>
          <p:cNvPr id="7172" name="Picture 4" descr="C:\Documents and Settings\Admin\Мои документы\мои документы\для работы\каринки\Новая папка (6)\урало-сибирская роспись\images (7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4" y="4429132"/>
            <a:ext cx="2466975" cy="1847850"/>
          </a:xfrm>
          <a:prstGeom prst="rect">
            <a:avLst/>
          </a:prstGeom>
          <a:noFill/>
        </p:spPr>
      </p:pic>
      <p:pic>
        <p:nvPicPr>
          <p:cNvPr id="7173" name="Picture 5" descr="C:\Documents and Settings\Admin\Мои документы\мои документы\для работы\каринки\Новая папка (6)\урало-сибирская роспись\images (5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00760" y="4643446"/>
            <a:ext cx="2466975" cy="184785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500035" y="285728"/>
            <a:ext cx="814393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Урало</a:t>
            </a:r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- сибирская роспись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ages (9).jpg"/>
          <p:cNvPicPr>
            <a:picLocks noGrp="1" noChangeAspect="1"/>
          </p:cNvPicPr>
          <p:nvPr>
            <p:ph sz="quarter" idx="4294967295"/>
          </p:nvPr>
        </p:nvPicPr>
        <p:blipFill>
          <a:blip r:embed="rId2"/>
          <a:stretch>
            <a:fillRect/>
          </a:stretch>
        </p:blipFill>
        <p:spPr>
          <a:xfrm>
            <a:off x="714348" y="1571612"/>
            <a:ext cx="2483717" cy="3286148"/>
          </a:xfrm>
        </p:spPr>
      </p:pic>
      <p:sp>
        <p:nvSpPr>
          <p:cNvPr id="9" name="Прямоугольник 8"/>
          <p:cNvSpPr/>
          <p:nvPr/>
        </p:nvSpPr>
        <p:spPr>
          <a:xfrm>
            <a:off x="3357554" y="1428736"/>
            <a:ext cx="507209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Урало</a:t>
            </a:r>
            <a:r>
              <a:rPr lang="ru-RU" sz="2000" dirty="0" smtClean="0">
                <a:solidFill>
                  <a:srgbClr val="002060"/>
                </a:solidFill>
              </a:rPr>
              <a:t>-</a:t>
            </a:r>
            <a:r>
              <a:rPr lang="ru-RU" sz="2000" b="1" dirty="0" smtClean="0">
                <a:solidFill>
                  <a:srgbClr val="002060"/>
                </a:solidFill>
              </a:rPr>
              <a:t>сибирская</a:t>
            </a:r>
            <a:r>
              <a:rPr lang="ru-RU" sz="2000" dirty="0" smtClean="0">
                <a:solidFill>
                  <a:srgbClr val="002060"/>
                </a:solidFill>
              </a:rPr>
              <a:t> </a:t>
            </a:r>
            <a:r>
              <a:rPr lang="ru-RU" sz="2000" b="1" dirty="0" smtClean="0">
                <a:solidFill>
                  <a:srgbClr val="002060"/>
                </a:solidFill>
              </a:rPr>
              <a:t>роспись</a:t>
            </a:r>
            <a:r>
              <a:rPr lang="ru-RU" sz="2000" dirty="0" smtClean="0">
                <a:solidFill>
                  <a:srgbClr val="002060"/>
                </a:solidFill>
              </a:rPr>
              <a:t> – одна из разновидностей свободной кистевой </a:t>
            </a:r>
            <a:r>
              <a:rPr lang="ru-RU" sz="2000" b="1" dirty="0" smtClean="0">
                <a:solidFill>
                  <a:srgbClr val="002060"/>
                </a:solidFill>
              </a:rPr>
              <a:t>росписи</a:t>
            </a:r>
            <a:r>
              <a:rPr lang="ru-RU" sz="2000" dirty="0" smtClean="0">
                <a:solidFill>
                  <a:srgbClr val="002060"/>
                </a:solidFill>
              </a:rPr>
              <a:t> масляными красками на окрашенной деревянной основе, распространенная на Урале и в Западной Сибири. </a:t>
            </a:r>
            <a:r>
              <a:rPr lang="ru-RU" sz="2000" b="1" dirty="0" smtClean="0">
                <a:solidFill>
                  <a:srgbClr val="002060"/>
                </a:solidFill>
              </a:rPr>
              <a:t>Роспись</a:t>
            </a:r>
            <a:r>
              <a:rPr lang="ru-RU" sz="2000" dirty="0" smtClean="0">
                <a:solidFill>
                  <a:srgbClr val="002060"/>
                </a:solidFill>
              </a:rPr>
              <a:t> предполагает особую технику мазка (разбел), когда на края плоской кисти одновременно с белилами берётся вторая цветная краска</a:t>
            </a:r>
            <a:r>
              <a:rPr lang="ru-RU" sz="2000" dirty="0" smtClean="0">
                <a:solidFill>
                  <a:srgbClr val="002060"/>
                </a:solidFill>
              </a:rPr>
              <a:t>.</a:t>
            </a:r>
          </a:p>
          <a:p>
            <a:endParaRPr lang="ru-RU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images.jpg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5929322" y="1571612"/>
            <a:ext cx="2928958" cy="2214578"/>
          </a:xfrm>
        </p:spPr>
      </p:pic>
      <p:pic>
        <p:nvPicPr>
          <p:cNvPr id="8194" name="Picture 2" descr="C:\Documents and Settings\Admin\Мои документы\мои документы\для работы\каринки\Новая папка (6)\южноуральский фарфор\загруженное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714488"/>
            <a:ext cx="2824165" cy="2071702"/>
          </a:xfrm>
          <a:prstGeom prst="rect">
            <a:avLst/>
          </a:prstGeom>
          <a:noFill/>
        </p:spPr>
      </p:pic>
      <p:pic>
        <p:nvPicPr>
          <p:cNvPr id="8195" name="Picture 3" descr="C:\Documents and Settings\Admin\Мои документы\мои документы\для работы\каринки\Новая папка (6)\южноуральский фарфор\загруженное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2214554"/>
            <a:ext cx="2071702" cy="2500330"/>
          </a:xfrm>
          <a:prstGeom prst="rect">
            <a:avLst/>
          </a:prstGeom>
          <a:noFill/>
        </p:spPr>
      </p:pic>
      <p:pic>
        <p:nvPicPr>
          <p:cNvPr id="8196" name="Picture 4" descr="C:\Documents and Settings\Admin\Мои документы\мои документы\для работы\каринки\Новая папка (6)\южноуральский фарфор\images (2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60" y="4429132"/>
            <a:ext cx="3143240" cy="2133603"/>
          </a:xfrm>
          <a:prstGeom prst="rect">
            <a:avLst/>
          </a:prstGeom>
          <a:noFill/>
        </p:spPr>
      </p:pic>
      <p:pic>
        <p:nvPicPr>
          <p:cNvPr id="8197" name="Picture 5" descr="C:\Documents and Settings\Admin\Мои документы\мои документы\для работы\каринки\Новая папка (6)\южноуральский фарфор\images (1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42976" y="4247385"/>
            <a:ext cx="1795466" cy="2191525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85721" y="285728"/>
            <a:ext cx="871543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Южноуральский фарфор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500043"/>
            <a:ext cx="78581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«</a:t>
            </a:r>
            <a:r>
              <a:rPr lang="ru-RU" b="1" dirty="0" smtClean="0">
                <a:solidFill>
                  <a:srgbClr val="002060"/>
                </a:solidFill>
              </a:rPr>
              <a:t>Уральский</a:t>
            </a:r>
            <a:r>
              <a:rPr lang="ru-RU" dirty="0" smtClean="0">
                <a:solidFill>
                  <a:srgbClr val="002060"/>
                </a:solidFill>
              </a:rPr>
              <a:t> </a:t>
            </a:r>
            <a:r>
              <a:rPr lang="ru-RU" b="1" dirty="0" smtClean="0">
                <a:solidFill>
                  <a:srgbClr val="002060"/>
                </a:solidFill>
              </a:rPr>
              <a:t>фарфор</a:t>
            </a:r>
            <a:r>
              <a:rPr lang="ru-RU" dirty="0" smtClean="0">
                <a:solidFill>
                  <a:srgbClr val="002060"/>
                </a:solidFill>
              </a:rPr>
              <a:t>» — завод по производству </a:t>
            </a:r>
            <a:r>
              <a:rPr lang="ru-RU" b="1" dirty="0" smtClean="0">
                <a:solidFill>
                  <a:srgbClr val="002060"/>
                </a:solidFill>
              </a:rPr>
              <a:t>фарфоровой</a:t>
            </a:r>
            <a:r>
              <a:rPr lang="ru-RU" dirty="0" smtClean="0">
                <a:solidFill>
                  <a:srgbClr val="002060"/>
                </a:solidFill>
              </a:rPr>
              <a:t> продукции, расположенный в городе </a:t>
            </a:r>
            <a:r>
              <a:rPr lang="ru-RU" b="1" dirty="0" smtClean="0">
                <a:solidFill>
                  <a:srgbClr val="002060"/>
                </a:solidFill>
              </a:rPr>
              <a:t>Южноуральск</a:t>
            </a:r>
            <a:r>
              <a:rPr lang="ru-RU" dirty="0" smtClean="0">
                <a:solidFill>
                  <a:srgbClr val="002060"/>
                </a:solidFill>
              </a:rPr>
              <a:t> Челябинской области. </a:t>
            </a:r>
            <a:endParaRPr lang="ru-RU" dirty="0" smtClean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У </a:t>
            </a:r>
            <a:r>
              <a:rPr lang="ru-RU" dirty="0" smtClean="0">
                <a:solidFill>
                  <a:srgbClr val="002060"/>
                </a:solidFill>
              </a:rPr>
              <a:t>фарфора Урала есть собственный узнаваемый стиль, благодаря которому он прославился не только в Союзе, а и за его пределами. Во многом это заслуга скульпторов и художников, в разное время работавших на предприятии.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Наряду </a:t>
            </a:r>
            <a:r>
              <a:rPr lang="ru-RU" dirty="0" smtClean="0">
                <a:solidFill>
                  <a:srgbClr val="002060"/>
                </a:solidFill>
              </a:rPr>
              <a:t>с традиционным декором завод выпускал композиции, расписанные по сюжетам сказок Бажова. Это были популярные уральские истории о Даниле-мастере, хозяйке медной горы, серебряном копытце оленя, а также образы популярных уральских красавиц.</a:t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1800" dirty="0"/>
          </a:p>
        </p:txBody>
      </p:sp>
      <p:pic>
        <p:nvPicPr>
          <p:cNvPr id="4" name="Содержимое 3" descr="images (2).jpg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14282" y="1714488"/>
            <a:ext cx="2143125" cy="2143125"/>
          </a:xfrm>
        </p:spPr>
      </p:pic>
      <p:pic>
        <p:nvPicPr>
          <p:cNvPr id="1026" name="Picture 2" descr="C:\Documents and Settings\Admin\Мои документы\мои документы\для работы\каринки\Новая папка (6)\златоустовская гравюра\загруженное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1571612"/>
            <a:ext cx="2428877" cy="2357454"/>
          </a:xfrm>
          <a:prstGeom prst="rect">
            <a:avLst/>
          </a:prstGeom>
          <a:noFill/>
        </p:spPr>
      </p:pic>
      <p:pic>
        <p:nvPicPr>
          <p:cNvPr id="1027" name="Picture 3" descr="C:\Documents and Settings\Admin\Мои документы\мои документы\для работы\каринки\Новая папка (6)\златоустовская гравюра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50" y="4357694"/>
            <a:ext cx="2524125" cy="2143140"/>
          </a:xfrm>
          <a:prstGeom prst="rect">
            <a:avLst/>
          </a:prstGeom>
          <a:noFill/>
        </p:spPr>
      </p:pic>
      <p:pic>
        <p:nvPicPr>
          <p:cNvPr id="1030" name="Picture 6" descr="C:\Documents and Settings\Admin\Мои документы\мои документы\для работы\каринки\Новая папка (6)\златоустовская гравюра\images (3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28926" y="2428868"/>
            <a:ext cx="3214710" cy="2071702"/>
          </a:xfrm>
          <a:prstGeom prst="rect">
            <a:avLst/>
          </a:prstGeom>
          <a:noFill/>
        </p:spPr>
      </p:pic>
      <p:pic>
        <p:nvPicPr>
          <p:cNvPr id="1031" name="Picture 7" descr="C:\Documents and Settings\Admin\Мои документы\мои документы\для работы\каринки\Новая папка (6)\златоустовская гравюра\images (10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34" y="4714884"/>
            <a:ext cx="2952750" cy="1857388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428597" y="214290"/>
            <a:ext cx="842968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Златоустовская </a:t>
            </a:r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гравюра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714348" y="428604"/>
            <a:ext cx="8001056" cy="557214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 1815 году в Златоусте была открыта Оружейная фабрика, единственное официально действовавшее в России предприятие по выпуску холодного оружия. Возрастающая потребность царского двора, придворной и военной знати в украшенном оружии не могла удовлетворяться объемами продукции, выпускаемой заводами и кустарными мастерскими. России приходилось приобретать его в крупнейших оружейных центрах Западной Европы. В конце 18 столетия на Урале было определено место для строительства завода по производству холодного, в том числе и украшенного оружия. Центром по производству стал Златоуст, что было обусловлено наличием хорошей металлургической базы.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Златоустовские клинки славились благодаря необычной прочности стали и тщательности отделки. Наряду с форменным, боевым оружием - различными шпагами, палашами, саблями, кинжалами, ножами и другим, златоустовские мастера изготовляли украшенное наградное, подарочное и коллекционное оружие. На Оружейной фабрике сложился коллектив профессионалов - литейщиков, ковалей, полировщиков, художников-граверов, которые заложили основу Златоустовской школы художественной обработки металла.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images (6).jpg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14282" y="1357298"/>
            <a:ext cx="3357586" cy="2571768"/>
          </a:xfrm>
        </p:spPr>
      </p:pic>
      <p:pic>
        <p:nvPicPr>
          <p:cNvPr id="2050" name="Picture 2" descr="C:\Documents and Settings\Admin\Мои документы\мои документы\для работы\каринки\Новая папка (6)\златоустоское оружие\images (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1428736"/>
            <a:ext cx="2928958" cy="2490790"/>
          </a:xfrm>
          <a:prstGeom prst="rect">
            <a:avLst/>
          </a:prstGeom>
          <a:noFill/>
        </p:spPr>
      </p:pic>
      <p:pic>
        <p:nvPicPr>
          <p:cNvPr id="2051" name="Picture 3" descr="C:\Documents and Settings\Admin\Мои документы\мои документы\для работы\каринки\Новая папка (6)\златоустоское оружие\images (8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3857628"/>
            <a:ext cx="3071834" cy="271464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500035" y="357166"/>
            <a:ext cx="81439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Златоустовское</a:t>
            </a:r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оружие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загруженное.jpg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6143636" y="1643050"/>
            <a:ext cx="2614618" cy="2071702"/>
          </a:xfrm>
        </p:spPr>
      </p:pic>
      <p:pic>
        <p:nvPicPr>
          <p:cNvPr id="3074" name="Picture 2" descr="C:\Documents and Settings\Admin\Мои документы\мои документы\для работы\каринки\Новая папка (6)\камнерезное искуство\images (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2166938"/>
            <a:ext cx="2214577" cy="2976574"/>
          </a:xfrm>
          <a:prstGeom prst="rect">
            <a:avLst/>
          </a:prstGeom>
          <a:noFill/>
        </p:spPr>
      </p:pic>
      <p:pic>
        <p:nvPicPr>
          <p:cNvPr id="3075" name="Picture 3" descr="C:\Documents and Settings\Admin\Мои документы\мои документы\для работы\каринки\Новая папка (6)\камнерезное искуство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50" y="4214818"/>
            <a:ext cx="2200275" cy="2428892"/>
          </a:xfrm>
          <a:prstGeom prst="rect">
            <a:avLst/>
          </a:prstGeom>
          <a:noFill/>
        </p:spPr>
      </p:pic>
      <p:pic>
        <p:nvPicPr>
          <p:cNvPr id="3076" name="Picture 4" descr="C:\Documents and Settings\Admin\Мои документы\мои документы\для работы\каринки\Новая папка (6)\камнерезное искуство\загруженное (3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1571612"/>
            <a:ext cx="2362200" cy="1933575"/>
          </a:xfrm>
          <a:prstGeom prst="rect">
            <a:avLst/>
          </a:prstGeom>
          <a:noFill/>
        </p:spPr>
      </p:pic>
      <p:pic>
        <p:nvPicPr>
          <p:cNvPr id="3077" name="Picture 5" descr="C:\Documents and Settings\Admin\Мои документы\мои документы\для работы\каринки\Новая папка (6)\камнерезное искуство\images (2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5786" y="4071942"/>
            <a:ext cx="2238378" cy="2524125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57159" y="428604"/>
            <a:ext cx="82868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Камнерезное искусство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1142984"/>
            <a:ext cx="735811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Декоративная обработка камня называется камнерезным делом, а создание уникальных по красоте и сложности декоративных изделий из камня – камнерезным искусством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Камнерезное </a:t>
            </a:r>
            <a:r>
              <a:rPr lang="ru-RU" dirty="0" smtClean="0">
                <a:solidFill>
                  <a:srgbClr val="002060"/>
                </a:solidFill>
              </a:rPr>
              <a:t>искусство в России получило особенно интенсивное развитие в </a:t>
            </a:r>
            <a:r>
              <a:rPr lang="en-US" dirty="0" smtClean="0">
                <a:solidFill>
                  <a:srgbClr val="002060"/>
                </a:solidFill>
              </a:rPr>
              <a:t>XVIII–XIX </a:t>
            </a:r>
            <a:r>
              <a:rPr lang="ru-RU" dirty="0" smtClean="0">
                <a:solidFill>
                  <a:srgbClr val="002060"/>
                </a:solidFill>
              </a:rPr>
              <a:t>веках. Значительную роль в этом процессе сыграло активное освоение Урала – одного из самых богатых регионов России, источника диковинных камней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r>
              <a:rPr lang="ru-RU" dirty="0" smtClean="0"/>
              <a:t>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>
                <a:solidFill>
                  <a:srgbClr val="002060"/>
                </a:solidFill>
              </a:rPr>
              <a:t>Сырьём </a:t>
            </a:r>
            <a:r>
              <a:rPr lang="ru-RU" dirty="0" smtClean="0">
                <a:solidFill>
                  <a:srgbClr val="002060"/>
                </a:solidFill>
              </a:rPr>
              <a:t>для камнерезов были местные камни (яшма, малахит, агат, кварц, сердолик, родонит, мрамор и другие), которые находили местные жители во время разведки новых месторождений руды.</a:t>
            </a:r>
            <a:endParaRPr lang="ru-RU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images (1).jpg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3348037" y="1321594"/>
            <a:ext cx="1990725" cy="2295525"/>
          </a:xfrm>
        </p:spPr>
      </p:pic>
      <p:pic>
        <p:nvPicPr>
          <p:cNvPr id="4099" name="Picture 3" descr="C:\Documents and Settings\Admin\Мои документы\мои документы\для работы\каринки\Новая папка (6)\каслинкое литье\images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1428736"/>
            <a:ext cx="3571900" cy="2214578"/>
          </a:xfrm>
          <a:prstGeom prst="rect">
            <a:avLst/>
          </a:prstGeom>
          <a:noFill/>
        </p:spPr>
      </p:pic>
      <p:pic>
        <p:nvPicPr>
          <p:cNvPr id="4100" name="Picture 4" descr="C:\Documents and Settings\Admin\Мои документы\мои документы\для работы\каринки\Новая папка (6)\каслинкое литье\images (6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4214818"/>
            <a:ext cx="2500330" cy="2357454"/>
          </a:xfrm>
          <a:prstGeom prst="rect">
            <a:avLst/>
          </a:prstGeom>
          <a:noFill/>
        </p:spPr>
      </p:pic>
      <p:pic>
        <p:nvPicPr>
          <p:cNvPr id="4101" name="Picture 5" descr="C:\Documents and Settings\Admin\Мои документы\мои документы\для работы\каринки\Новая папка (6)\каслинкое литье\images (5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4" y="1500174"/>
            <a:ext cx="3286148" cy="2309815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1071538" y="500042"/>
            <a:ext cx="675243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Каслинское</a:t>
            </a:r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литье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071546"/>
            <a:ext cx="750099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Каслинское литьё — народный промысел и художественные изделия (скульптуры, предметы декоративно-прикладного искусства, изделия для архитектуры) из чугуна, производящиеся на заводе архитектурно-художественного литья в городе Касли, близ Златоуста (Челябинская область), Россия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История </a:t>
            </a:r>
            <a:r>
              <a:rPr lang="ru-RU" dirty="0" smtClean="0">
                <a:solidFill>
                  <a:srgbClr val="002060"/>
                </a:solidFill>
              </a:rPr>
              <a:t>каслинского литья началась в 1747 году, когда тульский купец Яков Коробков основал на Южном Урале Каслинский железоделательный и чугуноплавильный завод.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1251203247_016.jpg"/>
          <p:cNvPicPr>
            <a:picLocks noGrp="1" noChangeAspect="1"/>
          </p:cNvPicPr>
          <p:nvPr>
            <p:ph sz="quarter" idx="13"/>
          </p:nvPr>
        </p:nvPicPr>
        <p:blipFill>
          <a:blip r:embed="rId2" cstate="print"/>
          <a:stretch>
            <a:fillRect/>
          </a:stretch>
        </p:blipFill>
        <p:spPr>
          <a:xfrm>
            <a:off x="214282" y="1428736"/>
            <a:ext cx="2357454" cy="2357453"/>
          </a:xfrm>
        </p:spPr>
      </p:pic>
      <p:pic>
        <p:nvPicPr>
          <p:cNvPr id="6146" name="Picture 2" descr="C:\Documents and Settings\Admin\Мои документы\мои документы\для работы\каринки\Новая папка (6)\нижнетагильские подносы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1643050"/>
            <a:ext cx="2720566" cy="2143140"/>
          </a:xfrm>
          <a:prstGeom prst="rect">
            <a:avLst/>
          </a:prstGeom>
          <a:noFill/>
        </p:spPr>
      </p:pic>
      <p:pic>
        <p:nvPicPr>
          <p:cNvPr id="6147" name="Picture 3" descr="C:\Documents and Settings\Admin\Мои документы\мои документы\для работы\каринки\Новая папка (6)\нижнетагильские подносы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4286256"/>
            <a:ext cx="2928926" cy="2196695"/>
          </a:xfrm>
          <a:prstGeom prst="rect">
            <a:avLst/>
          </a:prstGeom>
          <a:noFill/>
        </p:spPr>
      </p:pic>
      <p:pic>
        <p:nvPicPr>
          <p:cNvPr id="6149" name="Picture 5" descr="C:\Documents and Settings\Admin\Мои документы\мои документы\для работы\каринки\Новая папка (6)\нижнетагильские подносы\загруженное (2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2232100"/>
            <a:ext cx="2743204" cy="2658983"/>
          </a:xfrm>
          <a:prstGeom prst="rect">
            <a:avLst/>
          </a:prstGeom>
          <a:noFill/>
        </p:spPr>
      </p:pic>
      <p:pic>
        <p:nvPicPr>
          <p:cNvPr id="6150" name="Picture 6" descr="C:\Documents and Settings\Admin\Мои документы\мои документы\для работы\каринки\Новая папка (6)\нижнетагильские подносы\загруженное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7224" y="4086168"/>
            <a:ext cx="2214578" cy="2576576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1" y="285728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Нижнетагильские подносы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55</TotalTime>
  <Words>331</Words>
  <Application>Microsoft Office PowerPoint</Application>
  <PresentationFormat>Экран (4:3)</PresentationFormat>
  <Paragraphs>23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Воздушный поток</vt:lpstr>
      <vt:lpstr>Знакомство с Уральскими промыслами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Alexey</cp:lastModifiedBy>
  <cp:revision>9</cp:revision>
  <dcterms:modified xsi:type="dcterms:W3CDTF">2020-04-17T14:59:42Z</dcterms:modified>
</cp:coreProperties>
</file>