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4EA389-84C8-4F5D-90C7-9863495483DE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C2C33A-8182-492C-BA52-2499846B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622648"/>
          </a:xfrm>
        </p:spPr>
        <p:txBody>
          <a:bodyPr/>
          <a:lstStyle/>
          <a:p>
            <a:r>
              <a:rPr lang="ru-RU" dirty="0" smtClean="0"/>
              <a:t>Профессия «ПОВАР»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5738_html_230f80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20688"/>
            <a:ext cx="2843014" cy="398977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76672"/>
            <a:ext cx="4104456" cy="31683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Повар</a:t>
            </a:r>
            <a:r>
              <a:rPr kumimoji="0" lang="ru-RU" sz="18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— это человек, который занимается приготовлением пищи. Повар, не только приготовит блюдо технологически правильно в строгом соответствии с рецептом, он любит свою работу, получает от неё искреннее удовольствие и рад, когда результаты его труда восхищают клиентов.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А во что одет повар? В обычную одежду или в специальную?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844824"/>
            <a:ext cx="2664296" cy="4343400"/>
          </a:xfrm>
        </p:spPr>
        <p:txBody>
          <a:bodyPr>
            <a:normAutofit fontScale="92500" lnSpcReduction="20000"/>
          </a:bodyPr>
          <a:lstStyle/>
          <a:p>
            <a:r>
              <a:rPr lang="ru-RU" sz="1600" i="1" dirty="0" smtClean="0"/>
              <a:t>Повар должен быть одет в чистую одежду: халат длинный или короткий с брюками, передник и колпак.</a:t>
            </a:r>
          </a:p>
          <a:p>
            <a:r>
              <a:rPr lang="ru-RU" sz="1600" i="1" dirty="0" smtClean="0"/>
              <a:t> Колпак прикрывает волосы повара, чтобы они не попали в еду. Ведь это очень неприятно обнаружить в кушанье волосы. Халат и передник у повара всегда должен быть без карманов. В карманы складывают разные мелочи, а повару нельзя хранить в карманах мелочи (пуговицы, расчески, карандаши и пр.), так как они нечаянно могут попасть в пищу.</a:t>
            </a:r>
            <a:endParaRPr lang="ru-RU" sz="1600" dirty="0"/>
          </a:p>
        </p:txBody>
      </p:sp>
      <p:pic>
        <p:nvPicPr>
          <p:cNvPr id="5" name="Содержимое 4" descr="povar2_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0000" t="17253" r="4000"/>
          <a:stretch>
            <a:fillRect/>
          </a:stretch>
        </p:blipFill>
        <p:spPr>
          <a:xfrm>
            <a:off x="5436096" y="2204864"/>
            <a:ext cx="3402378" cy="3888432"/>
          </a:xfrm>
        </p:spPr>
      </p:pic>
      <p:pic>
        <p:nvPicPr>
          <p:cNvPr id="6" name="Рисунок 5" descr="Sanitarnaya-odezhda.jpg"/>
          <p:cNvPicPr>
            <a:picLocks noChangeAspect="1"/>
          </p:cNvPicPr>
          <p:nvPr/>
        </p:nvPicPr>
        <p:blipFill>
          <a:blip r:embed="rId3" cstate="print"/>
          <a:srcRect l="26900" r="26900"/>
          <a:stretch>
            <a:fillRect/>
          </a:stretch>
        </p:blipFill>
        <p:spPr>
          <a:xfrm>
            <a:off x="3563888" y="1916832"/>
            <a:ext cx="1950116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А что нужно повару для работы?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5949280"/>
            <a:ext cx="7920880" cy="5989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Внимательно рассмотри картинку и определи, какие предметы нужны повару на кухне.</a:t>
            </a:r>
            <a:endParaRPr lang="ru-RU" sz="1600" dirty="0"/>
          </a:p>
        </p:txBody>
      </p:sp>
      <p:pic>
        <p:nvPicPr>
          <p:cNvPr id="5" name="Содержимое 4" descr="povar2_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1211"/>
          <a:stretch>
            <a:fillRect/>
          </a:stretch>
        </p:blipFill>
        <p:spPr>
          <a:xfrm>
            <a:off x="1691680" y="1628800"/>
            <a:ext cx="627176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Где может работать повар?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5949280"/>
            <a:ext cx="7920880" cy="5989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столовой, кафе, пиццерии, детском саду и школе …</a:t>
            </a:r>
            <a:endParaRPr lang="ru-RU" sz="2400" dirty="0"/>
          </a:p>
        </p:txBody>
      </p:sp>
      <p:pic>
        <p:nvPicPr>
          <p:cNvPr id="5" name="Содержимое 4" descr="povar2_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674" y="1628800"/>
            <a:ext cx="540777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Где может работать повар?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5949280"/>
            <a:ext cx="7920880" cy="5989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 хлебозаводе </a:t>
            </a:r>
            <a:r>
              <a:rPr lang="ru-RU" sz="2400" b="1" dirty="0" smtClean="0"/>
              <a:t> </a:t>
            </a:r>
            <a:endParaRPr lang="ru-RU" sz="2400" dirty="0" smtClean="0"/>
          </a:p>
        </p:txBody>
      </p:sp>
      <p:pic>
        <p:nvPicPr>
          <p:cNvPr id="5" name="Содержимое 4" descr="povar2_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914441"/>
            <a:ext cx="5407772" cy="3605181"/>
          </a:xfr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611560" y="1844824"/>
            <a:ext cx="2664296" cy="3816424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Autofit/>
          </a:bodyPr>
          <a:lstStyle/>
          <a:p>
            <a:r>
              <a:rPr lang="ru-RU" sz="1600" dirty="0">
                <a:solidFill>
                  <a:schemeClr val="lt1"/>
                </a:solidFill>
              </a:rPr>
              <a:t>Покупая в магазине хлеб и хлебобулочные изделия, мало кто задумывается о том, как и кем они были изготовлены. А изготовили их </a:t>
            </a:r>
            <a:r>
              <a:rPr lang="ru-RU" b="1" dirty="0">
                <a:solidFill>
                  <a:schemeClr val="lt1"/>
                </a:solidFill>
              </a:rPr>
              <a:t>повара-хлебопеки. </a:t>
            </a:r>
            <a:r>
              <a:rPr lang="ru-RU" sz="1600" dirty="0">
                <a:solidFill>
                  <a:schemeClr val="lt1"/>
                </a:solidFill>
              </a:rPr>
              <a:t>Хлебозавод никогда не останавливает свою работу, хлебопеки работают и днём и ночью, в дневную и ночную смену. И всё это для того, чтобы на нашем столе в любое время был свежий хлеб.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Где может работать повар?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5517232"/>
            <a:ext cx="7920880" cy="93610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/>
              <a:t>в кондитерской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/>
              <a:t>Кондитер готовит сладкие, мучные блюда: пирожные, торты, пироги, конфеты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sofitel-gold-coast-pastry-chef-adam-wedding-cake-piping-kitchen.jpg"/>
          <p:cNvPicPr>
            <a:picLocks noChangeAspect="1"/>
          </p:cNvPicPr>
          <p:nvPr/>
        </p:nvPicPr>
        <p:blipFill>
          <a:blip r:embed="rId2" cstate="print"/>
          <a:srcRect l="8333" r="6667"/>
          <a:stretch>
            <a:fillRect/>
          </a:stretch>
        </p:blipFill>
        <p:spPr>
          <a:xfrm>
            <a:off x="539552" y="1844824"/>
            <a:ext cx="3672408" cy="2880320"/>
          </a:xfrm>
          <a:prstGeom prst="rect">
            <a:avLst/>
          </a:prstGeom>
        </p:spPr>
      </p:pic>
      <p:pic>
        <p:nvPicPr>
          <p:cNvPr id="10" name="Содержимое 9" descr="74868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322446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Варим компот</a:t>
            </a:r>
            <a:br>
              <a:rPr lang="ru-RU" dirty="0" smtClean="0"/>
            </a:br>
            <a:r>
              <a:rPr lang="ru-RU" sz="3100" dirty="0" smtClean="0"/>
              <a:t>Что лишнее?</a:t>
            </a:r>
            <a:endParaRPr lang="ru-RU" sz="3100" dirty="0"/>
          </a:p>
        </p:txBody>
      </p:sp>
      <p:pic>
        <p:nvPicPr>
          <p:cNvPr id="6" name="Содержимое 5" descr="264429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540" t="15051" r="1359" b="16077"/>
          <a:stretch>
            <a:fillRect/>
          </a:stretch>
        </p:blipFill>
        <p:spPr>
          <a:xfrm>
            <a:off x="755576" y="2276872"/>
            <a:ext cx="2304256" cy="1651383"/>
          </a:xfrm>
        </p:spPr>
      </p:pic>
      <p:pic>
        <p:nvPicPr>
          <p:cNvPr id="7" name="Рисунок 6" descr="a57f86e29e5ecffec2e5b0d29d034640.jpg"/>
          <p:cNvPicPr>
            <a:picLocks noChangeAspect="1"/>
          </p:cNvPicPr>
          <p:nvPr/>
        </p:nvPicPr>
        <p:blipFill>
          <a:blip r:embed="rId3" cstate="print"/>
          <a:srcRect l="13251" t="4851" r="15350" b="16400"/>
          <a:stretch>
            <a:fillRect/>
          </a:stretch>
        </p:blipFill>
        <p:spPr>
          <a:xfrm>
            <a:off x="3563888" y="1772816"/>
            <a:ext cx="2016224" cy="2223776"/>
          </a:xfrm>
          <a:prstGeom prst="rect">
            <a:avLst/>
          </a:prstGeom>
        </p:spPr>
      </p:pic>
      <p:pic>
        <p:nvPicPr>
          <p:cNvPr id="8" name="Рисунок 7" descr="malina_foto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276872"/>
            <a:ext cx="2299660" cy="1639405"/>
          </a:xfrm>
          <a:prstGeom prst="rect">
            <a:avLst/>
          </a:prstGeom>
        </p:spPr>
      </p:pic>
      <p:pic>
        <p:nvPicPr>
          <p:cNvPr id="9" name="Рисунок 8" descr="bf3d99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365104"/>
            <a:ext cx="3360288" cy="1853952"/>
          </a:xfrm>
          <a:prstGeom prst="rect">
            <a:avLst/>
          </a:prstGeom>
        </p:spPr>
      </p:pic>
      <p:pic>
        <p:nvPicPr>
          <p:cNvPr id="10" name="Рисунок 9" descr="shutterstock_37020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365104"/>
            <a:ext cx="3048000" cy="1868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Варим суп</a:t>
            </a:r>
            <a:br>
              <a:rPr lang="ru-RU" dirty="0" smtClean="0"/>
            </a:br>
            <a:r>
              <a:rPr lang="ru-RU" sz="3100" dirty="0" smtClean="0"/>
              <a:t>Что лишнее?</a:t>
            </a:r>
            <a:endParaRPr lang="ru-RU" sz="3100" dirty="0"/>
          </a:p>
        </p:txBody>
      </p:sp>
      <p:pic>
        <p:nvPicPr>
          <p:cNvPr id="6" name="Содержимое 5" descr="264429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329737"/>
            <a:ext cx="2448272" cy="1459782"/>
          </a:xfrm>
        </p:spPr>
      </p:pic>
      <p:pic>
        <p:nvPicPr>
          <p:cNvPr id="7" name="Рисунок 6" descr="a57f86e29e5ecffec2e5b0d29d034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053716"/>
            <a:ext cx="2808312" cy="1871221"/>
          </a:xfrm>
          <a:prstGeom prst="rect">
            <a:avLst/>
          </a:prstGeom>
        </p:spPr>
      </p:pic>
      <p:pic>
        <p:nvPicPr>
          <p:cNvPr id="8" name="Рисунок 7" descr="malina_foto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204864"/>
            <a:ext cx="2671006" cy="1709444"/>
          </a:xfrm>
          <a:prstGeom prst="rect">
            <a:avLst/>
          </a:prstGeom>
        </p:spPr>
      </p:pic>
      <p:pic>
        <p:nvPicPr>
          <p:cNvPr id="9" name="Рисунок 8" descr="bf3d99be.jpg"/>
          <p:cNvPicPr>
            <a:picLocks noChangeAspect="1"/>
          </p:cNvPicPr>
          <p:nvPr/>
        </p:nvPicPr>
        <p:blipFill>
          <a:blip r:embed="rId5" cstate="print"/>
          <a:srcRect l="13751" r="12452" b="14551"/>
          <a:stretch>
            <a:fillRect/>
          </a:stretch>
        </p:blipFill>
        <p:spPr>
          <a:xfrm>
            <a:off x="2123728" y="4077072"/>
            <a:ext cx="1800200" cy="2084442"/>
          </a:xfrm>
          <a:prstGeom prst="rect">
            <a:avLst/>
          </a:prstGeom>
        </p:spPr>
      </p:pic>
      <p:pic>
        <p:nvPicPr>
          <p:cNvPr id="10" name="Рисунок 9" descr="shutterstock_37020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7250" y="4365104"/>
            <a:ext cx="2801596" cy="1868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слепим леденцы на палочке</a:t>
            </a:r>
            <a:endParaRPr lang="ru-RU" dirty="0"/>
          </a:p>
        </p:txBody>
      </p:sp>
      <p:pic>
        <p:nvPicPr>
          <p:cNvPr id="4" name="Содержимое 3" descr="konfektes-saldumi-440212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3180"/>
          <a:stretch>
            <a:fillRect/>
          </a:stretch>
        </p:blipFill>
        <p:spPr>
          <a:xfrm>
            <a:off x="539552" y="2060848"/>
            <a:ext cx="5794073" cy="3953295"/>
          </a:xfrm>
        </p:spPr>
      </p:pic>
      <p:pic>
        <p:nvPicPr>
          <p:cNvPr id="5" name="Рисунок 4" descr="lepim-edu7.jpg"/>
          <p:cNvPicPr>
            <a:picLocks noChangeAspect="1"/>
          </p:cNvPicPr>
          <p:nvPr/>
        </p:nvPicPr>
        <p:blipFill>
          <a:blip r:embed="rId3" cstate="print"/>
          <a:srcRect l="34628" t="4941" r="33231" b="78788"/>
          <a:stretch>
            <a:fillRect/>
          </a:stretch>
        </p:blipFill>
        <p:spPr>
          <a:xfrm>
            <a:off x="6948264" y="1772816"/>
            <a:ext cx="1656184" cy="936104"/>
          </a:xfrm>
          <a:prstGeom prst="rect">
            <a:avLst/>
          </a:prstGeom>
        </p:spPr>
      </p:pic>
      <p:pic>
        <p:nvPicPr>
          <p:cNvPr id="6" name="Рисунок 5" descr="lepim-edu7.jpg"/>
          <p:cNvPicPr>
            <a:picLocks noChangeAspect="1"/>
          </p:cNvPicPr>
          <p:nvPr/>
        </p:nvPicPr>
        <p:blipFill>
          <a:blip r:embed="rId3" cstate="print"/>
          <a:srcRect l="66769" t="4941" r="2488" b="78788"/>
          <a:stretch>
            <a:fillRect/>
          </a:stretch>
        </p:blipFill>
        <p:spPr>
          <a:xfrm>
            <a:off x="6948264" y="2852936"/>
            <a:ext cx="1656184" cy="978654"/>
          </a:xfrm>
          <a:prstGeom prst="rect">
            <a:avLst/>
          </a:prstGeom>
        </p:spPr>
      </p:pic>
      <p:pic>
        <p:nvPicPr>
          <p:cNvPr id="7" name="Рисунок 6" descr="lepim-edu7.jpg"/>
          <p:cNvPicPr>
            <a:picLocks noChangeAspect="1"/>
          </p:cNvPicPr>
          <p:nvPr/>
        </p:nvPicPr>
        <p:blipFill>
          <a:blip r:embed="rId3" cstate="print"/>
          <a:srcRect l="34628" t="26219" r="34628" b="53755"/>
          <a:stretch>
            <a:fillRect/>
          </a:stretch>
        </p:blipFill>
        <p:spPr>
          <a:xfrm>
            <a:off x="6948264" y="4077072"/>
            <a:ext cx="1683187" cy="1224136"/>
          </a:xfrm>
          <a:prstGeom prst="rect">
            <a:avLst/>
          </a:prstGeom>
        </p:spPr>
      </p:pic>
      <p:pic>
        <p:nvPicPr>
          <p:cNvPr id="8" name="Рисунок 7" descr="lepim-edu7.jpg"/>
          <p:cNvPicPr>
            <a:picLocks noChangeAspect="1"/>
          </p:cNvPicPr>
          <p:nvPr/>
        </p:nvPicPr>
        <p:blipFill>
          <a:blip r:embed="rId3" cstate="print"/>
          <a:srcRect l="66769" t="27470" r="1091" b="53756"/>
          <a:stretch>
            <a:fillRect/>
          </a:stretch>
        </p:blipFill>
        <p:spPr>
          <a:xfrm>
            <a:off x="6948264" y="5517232"/>
            <a:ext cx="1656184" cy="10801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</TotalTime>
  <Words>238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Wingdings</vt:lpstr>
      <vt:lpstr>Wingdings 2</vt:lpstr>
      <vt:lpstr>Обычная</vt:lpstr>
      <vt:lpstr>Профессия «ПОВАР»</vt:lpstr>
      <vt:lpstr>А во что одет повар? В обычную одежду или в специальную?</vt:lpstr>
      <vt:lpstr>А что нужно повару для работы?</vt:lpstr>
      <vt:lpstr>Где может работать повар?</vt:lpstr>
      <vt:lpstr>Где может работать повар?</vt:lpstr>
      <vt:lpstr>Где может работать повар?</vt:lpstr>
      <vt:lpstr>Варим компот Что лишнее?</vt:lpstr>
      <vt:lpstr>Варим суп Что лишнее?</vt:lpstr>
      <vt:lpstr>слепим леденцы на палочке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«ПОВАР»</dc:title>
  <dc:creator>Family</dc:creator>
  <cp:lastModifiedBy>Пользователь</cp:lastModifiedBy>
  <cp:revision>18</cp:revision>
  <dcterms:created xsi:type="dcterms:W3CDTF">2016-11-13T20:37:47Z</dcterms:created>
  <dcterms:modified xsi:type="dcterms:W3CDTF">2025-10-02T18:14:28Z</dcterms:modified>
</cp:coreProperties>
</file>